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7" r:id="rId10"/>
    <p:sldId id="264" r:id="rId11"/>
    <p:sldId id="271" r:id="rId12"/>
    <p:sldId id="265" r:id="rId13"/>
    <p:sldId id="266"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84" y="-84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A0800D-A584-41DE-8676-B989D55E9AAC}" type="datetimeFigureOut">
              <a:rPr lang="en-US" smtClean="0"/>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10F8B9-B4E3-49EF-81E8-C5BC9D20434E}" type="slidenum">
              <a:rPr lang="en-US" smtClean="0"/>
              <a:t>‹#›</a:t>
            </a:fld>
            <a:endParaRPr lang="en-US"/>
          </a:p>
        </p:txBody>
      </p:sp>
    </p:spTree>
    <p:extLst>
      <p:ext uri="{BB962C8B-B14F-4D97-AF65-F5344CB8AC3E}">
        <p14:creationId xmlns:p14="http://schemas.microsoft.com/office/powerpoint/2010/main" val="1535582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A0800D-A584-41DE-8676-B989D55E9AAC}" type="datetimeFigureOut">
              <a:rPr lang="en-US" smtClean="0"/>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10F8B9-B4E3-49EF-81E8-C5BC9D20434E}" type="slidenum">
              <a:rPr lang="en-US" smtClean="0"/>
              <a:t>‹#›</a:t>
            </a:fld>
            <a:endParaRPr lang="en-US"/>
          </a:p>
        </p:txBody>
      </p:sp>
    </p:spTree>
    <p:extLst>
      <p:ext uri="{BB962C8B-B14F-4D97-AF65-F5344CB8AC3E}">
        <p14:creationId xmlns:p14="http://schemas.microsoft.com/office/powerpoint/2010/main" val="3176958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A0800D-A584-41DE-8676-B989D55E9AAC}" type="datetimeFigureOut">
              <a:rPr lang="en-US" smtClean="0"/>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10F8B9-B4E3-49EF-81E8-C5BC9D20434E}" type="slidenum">
              <a:rPr lang="en-US" smtClean="0"/>
              <a:t>‹#›</a:t>
            </a:fld>
            <a:endParaRPr lang="en-US"/>
          </a:p>
        </p:txBody>
      </p:sp>
    </p:spTree>
    <p:extLst>
      <p:ext uri="{BB962C8B-B14F-4D97-AF65-F5344CB8AC3E}">
        <p14:creationId xmlns:p14="http://schemas.microsoft.com/office/powerpoint/2010/main" val="548060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A0800D-A584-41DE-8676-B989D55E9AAC}" type="datetimeFigureOut">
              <a:rPr lang="en-US" smtClean="0"/>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10F8B9-B4E3-49EF-81E8-C5BC9D20434E}" type="slidenum">
              <a:rPr lang="en-US" smtClean="0"/>
              <a:t>‹#›</a:t>
            </a:fld>
            <a:endParaRPr lang="en-US"/>
          </a:p>
        </p:txBody>
      </p:sp>
    </p:spTree>
    <p:extLst>
      <p:ext uri="{BB962C8B-B14F-4D97-AF65-F5344CB8AC3E}">
        <p14:creationId xmlns:p14="http://schemas.microsoft.com/office/powerpoint/2010/main" val="3133697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A0800D-A584-41DE-8676-B989D55E9AAC}" type="datetimeFigureOut">
              <a:rPr lang="en-US" smtClean="0"/>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10F8B9-B4E3-49EF-81E8-C5BC9D20434E}" type="slidenum">
              <a:rPr lang="en-US" smtClean="0"/>
              <a:t>‹#›</a:t>
            </a:fld>
            <a:endParaRPr lang="en-US"/>
          </a:p>
        </p:txBody>
      </p:sp>
    </p:spTree>
    <p:extLst>
      <p:ext uri="{BB962C8B-B14F-4D97-AF65-F5344CB8AC3E}">
        <p14:creationId xmlns:p14="http://schemas.microsoft.com/office/powerpoint/2010/main" val="1918794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A0800D-A584-41DE-8676-B989D55E9AAC}" type="datetimeFigureOut">
              <a:rPr lang="en-US" smtClean="0"/>
              <a:t>8/20/2012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10F8B9-B4E3-49EF-81E8-C5BC9D20434E}" type="slidenum">
              <a:rPr lang="en-US" smtClean="0"/>
              <a:t>‹#›</a:t>
            </a:fld>
            <a:endParaRPr lang="en-US"/>
          </a:p>
        </p:txBody>
      </p:sp>
    </p:spTree>
    <p:extLst>
      <p:ext uri="{BB962C8B-B14F-4D97-AF65-F5344CB8AC3E}">
        <p14:creationId xmlns:p14="http://schemas.microsoft.com/office/powerpoint/2010/main" val="3614085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A0800D-A584-41DE-8676-B989D55E9AAC}" type="datetimeFigureOut">
              <a:rPr lang="en-US" smtClean="0"/>
              <a:t>8/20/2012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10F8B9-B4E3-49EF-81E8-C5BC9D20434E}" type="slidenum">
              <a:rPr lang="en-US" smtClean="0"/>
              <a:t>‹#›</a:t>
            </a:fld>
            <a:endParaRPr lang="en-US"/>
          </a:p>
        </p:txBody>
      </p:sp>
    </p:spTree>
    <p:extLst>
      <p:ext uri="{BB962C8B-B14F-4D97-AF65-F5344CB8AC3E}">
        <p14:creationId xmlns:p14="http://schemas.microsoft.com/office/powerpoint/2010/main" val="45756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A0800D-A584-41DE-8676-B989D55E9AAC}" type="datetimeFigureOut">
              <a:rPr lang="en-US" smtClean="0"/>
              <a:t>8/20/2012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10F8B9-B4E3-49EF-81E8-C5BC9D20434E}" type="slidenum">
              <a:rPr lang="en-US" smtClean="0"/>
              <a:t>‹#›</a:t>
            </a:fld>
            <a:endParaRPr lang="en-US"/>
          </a:p>
        </p:txBody>
      </p:sp>
    </p:spTree>
    <p:extLst>
      <p:ext uri="{BB962C8B-B14F-4D97-AF65-F5344CB8AC3E}">
        <p14:creationId xmlns:p14="http://schemas.microsoft.com/office/powerpoint/2010/main" val="2798449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A0800D-A584-41DE-8676-B989D55E9AAC}" type="datetimeFigureOut">
              <a:rPr lang="en-US" smtClean="0"/>
              <a:t>8/20/2012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10F8B9-B4E3-49EF-81E8-C5BC9D20434E}" type="slidenum">
              <a:rPr lang="en-US" smtClean="0"/>
              <a:t>‹#›</a:t>
            </a:fld>
            <a:endParaRPr lang="en-US"/>
          </a:p>
        </p:txBody>
      </p:sp>
    </p:spTree>
    <p:extLst>
      <p:ext uri="{BB962C8B-B14F-4D97-AF65-F5344CB8AC3E}">
        <p14:creationId xmlns:p14="http://schemas.microsoft.com/office/powerpoint/2010/main" val="242473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A0800D-A584-41DE-8676-B989D55E9AAC}" type="datetimeFigureOut">
              <a:rPr lang="en-US" smtClean="0"/>
              <a:t>8/20/2012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10F8B9-B4E3-49EF-81E8-C5BC9D20434E}" type="slidenum">
              <a:rPr lang="en-US" smtClean="0"/>
              <a:t>‹#›</a:t>
            </a:fld>
            <a:endParaRPr lang="en-US"/>
          </a:p>
        </p:txBody>
      </p:sp>
    </p:spTree>
    <p:extLst>
      <p:ext uri="{BB962C8B-B14F-4D97-AF65-F5344CB8AC3E}">
        <p14:creationId xmlns:p14="http://schemas.microsoft.com/office/powerpoint/2010/main" val="2326895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A0800D-A584-41DE-8676-B989D55E9AAC}" type="datetimeFigureOut">
              <a:rPr lang="en-US" smtClean="0"/>
              <a:t>8/20/2012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10F8B9-B4E3-49EF-81E8-C5BC9D20434E}" type="slidenum">
              <a:rPr lang="en-US" smtClean="0"/>
              <a:t>‹#›</a:t>
            </a:fld>
            <a:endParaRPr lang="en-US"/>
          </a:p>
        </p:txBody>
      </p:sp>
    </p:spTree>
    <p:extLst>
      <p:ext uri="{BB962C8B-B14F-4D97-AF65-F5344CB8AC3E}">
        <p14:creationId xmlns:p14="http://schemas.microsoft.com/office/powerpoint/2010/main" val="4084762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A0800D-A584-41DE-8676-B989D55E9AAC}" type="datetimeFigureOut">
              <a:rPr lang="en-US" smtClean="0"/>
              <a:t>8/20/2012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10F8B9-B4E3-49EF-81E8-C5BC9D20434E}" type="slidenum">
              <a:rPr lang="en-US" smtClean="0"/>
              <a:t>‹#›</a:t>
            </a:fld>
            <a:endParaRPr lang="en-US"/>
          </a:p>
        </p:txBody>
      </p:sp>
    </p:spTree>
    <p:extLst>
      <p:ext uri="{BB962C8B-B14F-4D97-AF65-F5344CB8AC3E}">
        <p14:creationId xmlns:p14="http://schemas.microsoft.com/office/powerpoint/2010/main" val="37124841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fremont25.k12.wy.us/gw/webacc/gxcko7Mlbnt0ed5Nmc/GWAP/AREF/2?action=Attachment.View&amp;error=fileview&amp;Item.Attachment.filename=CWC+Course+Syllabus+Template+Change+room+number%2edoc&amp;Item.Attachment.id=2&amp;User.context=gxcko7Mlbnt0ed5Nmc&amp;Item.drn=8673z2z0&amp;Item.Child.id=&amp;Item.Attachment.allowViewNative=1"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vmhassell.wikispaces.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vmhassell.wikispaces.co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vhassell@fremont25.k12.wy.us" TargetMode="External"/><Relationship Id="rId2" Type="http://schemas.openxmlformats.org/officeDocument/2006/relationships/hyperlink" Target="http://www.fremont25.k12.wy.us/gw/webacc/gxcko7Mlbnt0ed5Nmc/GWAP/AREF/2?action=Attachment.View&amp;error=fileview&amp;Item.Attachment.filename=CWC+Course+Syllabus+Template+Change+room+number.doc&amp;Item.Attachment.id=2&amp;User.context=gxcko7Mlbnt0ed5Nmc&amp;Item.drn=8673z2z0&amp;Item.Child.id=&amp;Item.Attachment.allowViewNative=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http://www.fremont25.k12.wy.us/gw/webacc/gxcko7Mlbnt0ed5Nmc/GWAP/AREF/2?action=Attachment.View&amp;error=fileview&amp;Item.Attachment.filename=CWC+Course+Syllabus+Template+Change+room+number%2edoc&amp;Item.Attachment.id=2&amp;User.context=gxcko7Mlbnt0ed5Nmc&amp;Item.drn=8673z2z0&amp;Item.Child.id=&amp;Item.Attachment.allowViewNative=1" TargetMode="External"/><Relationship Id="rId2" Type="http://schemas.openxmlformats.org/officeDocument/2006/relationships/hyperlink" Target="http://vmhassell.wikispaces.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fremont25.k12.wy.us/gw/webacc/gxcko7Mlbnt0ed5Nmc/GWAP/AREF/2?action=Attachment.View&amp;error=fileview&amp;Item.Attachment.filename=CWC+Course+Syllabus+Template+Change+room+number%2edoc&amp;Item.Attachment.id=2&amp;User.context=gxcko7Mlbnt0ed5Nmc&amp;Item.drn=8673z2z0&amp;Item.Child.id=&amp;Item.Attachment.allowViewNative=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fremont25.k12.wy.us/gw/webacc/gxcko7Mlbnt0ed5Nmc/GWAP/AREF/2?action=Attachment.View&amp;error=fileview&amp;Item.Attachment.filename=CWC+Course+Syllabus+Template+Change+room+number%2edoc&amp;Item.Attachment.id=2&amp;User.context=gxcko7Mlbnt0ed5Nmc&amp;Item.drn=8673z2z0&amp;Item.Child.id=&amp;Item.Attachment.allowViewNative=1"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90600"/>
            <a:ext cx="7772400" cy="1470025"/>
          </a:xfrm>
        </p:spPr>
        <p:txBody>
          <a:bodyPr>
            <a:normAutofit fontScale="90000"/>
          </a:bodyPr>
          <a:lstStyle/>
          <a:p>
            <a:r>
              <a:rPr lang="en-US" b="1" dirty="0"/>
              <a:t>Central Wyoming </a:t>
            </a:r>
            <a:r>
              <a:rPr lang="en-US" b="1" dirty="0" smtClean="0"/>
              <a:t>College</a:t>
            </a:r>
            <a:br>
              <a:rPr lang="en-US" b="1" dirty="0" smtClean="0"/>
            </a:br>
            <a:r>
              <a:rPr lang="en-US" b="1" dirty="0" smtClean="0"/>
              <a:t/>
            </a:r>
            <a:br>
              <a:rPr lang="en-US" b="1" dirty="0" smtClean="0"/>
            </a:br>
            <a:r>
              <a:rPr lang="en-US" b="1" dirty="0" smtClean="0"/>
              <a:t>Riverton </a:t>
            </a:r>
            <a:r>
              <a:rPr lang="en-US" b="1" dirty="0"/>
              <a:t>High</a:t>
            </a:r>
            <a:r>
              <a:rPr lang="en-US" dirty="0"/>
              <a:t/>
            </a:r>
            <a:br>
              <a:rPr lang="en-US" dirty="0"/>
            </a:br>
            <a:endParaRPr lang="en-US" dirty="0"/>
          </a:p>
        </p:txBody>
      </p:sp>
      <p:sp>
        <p:nvSpPr>
          <p:cNvPr id="3" name="Subtitle 2"/>
          <p:cNvSpPr>
            <a:spLocks noGrp="1"/>
          </p:cNvSpPr>
          <p:nvPr>
            <p:ph type="subTitle" idx="1"/>
          </p:nvPr>
        </p:nvSpPr>
        <p:spPr>
          <a:xfrm>
            <a:off x="1371600" y="3352800"/>
            <a:ext cx="6400800" cy="2819400"/>
          </a:xfrm>
        </p:spPr>
        <p:txBody>
          <a:bodyPr>
            <a:normAutofit fontScale="55000" lnSpcReduction="20000"/>
          </a:bodyPr>
          <a:lstStyle/>
          <a:p>
            <a:pPr>
              <a:lnSpc>
                <a:spcPct val="170000"/>
              </a:lnSpc>
            </a:pPr>
            <a:r>
              <a:rPr lang="en-US" b="1" dirty="0" smtClean="0">
                <a:solidFill>
                  <a:schemeClr val="accent4">
                    <a:lumMod val="50000"/>
                  </a:schemeClr>
                </a:solidFill>
              </a:rPr>
              <a:t>PHYSICS COURSE SYLLABUS</a:t>
            </a:r>
          </a:p>
          <a:p>
            <a:pPr>
              <a:lnSpc>
                <a:spcPct val="170000"/>
              </a:lnSpc>
            </a:pPr>
            <a:endParaRPr lang="en-US" b="1" dirty="0" smtClean="0">
              <a:solidFill>
                <a:schemeClr val="accent4">
                  <a:lumMod val="50000"/>
                </a:schemeClr>
              </a:solidFill>
            </a:endParaRPr>
          </a:p>
          <a:p>
            <a:pPr>
              <a:lnSpc>
                <a:spcPct val="170000"/>
              </a:lnSpc>
            </a:pPr>
            <a:r>
              <a:rPr lang="en-US" b="1" dirty="0">
                <a:solidFill>
                  <a:schemeClr val="accent4">
                    <a:lumMod val="50000"/>
                  </a:schemeClr>
                </a:solidFill>
              </a:rPr>
              <a:t>Prerequisites: Students must be 15 years old to receive concurrent enrollment </a:t>
            </a:r>
            <a:r>
              <a:rPr lang="en-US" b="1" u="sng" dirty="0">
                <a:solidFill>
                  <a:schemeClr val="accent4">
                    <a:lumMod val="50000"/>
                  </a:schemeClr>
                </a:solidFill>
                <a:hlinkClick r:id="rId2" tooltip="Powered by Text-Enhance"/>
              </a:rPr>
              <a:t>credit</a:t>
            </a:r>
            <a:r>
              <a:rPr lang="en-US" b="1" dirty="0">
                <a:solidFill>
                  <a:schemeClr val="accent4">
                    <a:lumMod val="50000"/>
                  </a:schemeClr>
                </a:solidFill>
              </a:rPr>
              <a:t>. The Physics Concurrent Enrollment Credit class requires an ACT score of 23 or higher or a Compass score of 66 or higher) </a:t>
            </a:r>
          </a:p>
          <a:p>
            <a:pPr>
              <a:lnSpc>
                <a:spcPct val="170000"/>
              </a:lnSpc>
            </a:pPr>
            <a:endParaRPr lang="en-US" b="1" dirty="0" smtClean="0">
              <a:solidFill>
                <a:schemeClr val="accent4">
                  <a:lumMod val="50000"/>
                </a:schemeClr>
              </a:solidFill>
            </a:endParaRPr>
          </a:p>
          <a:p>
            <a:pPr>
              <a:lnSpc>
                <a:spcPct val="170000"/>
              </a:lnSpc>
            </a:pPr>
            <a:endParaRPr lang="en-US" b="1" dirty="0">
              <a:solidFill>
                <a:schemeClr val="accent4">
                  <a:lumMod val="50000"/>
                </a:schemeClr>
              </a:solidFill>
            </a:endParaRPr>
          </a:p>
        </p:txBody>
      </p:sp>
    </p:spTree>
    <p:extLst>
      <p:ext uri="{BB962C8B-B14F-4D97-AF65-F5344CB8AC3E}">
        <p14:creationId xmlns:p14="http://schemas.microsoft.com/office/powerpoint/2010/main" val="22905210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Attendance: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Attendance </a:t>
            </a:r>
            <a:r>
              <a:rPr lang="en-US" dirty="0"/>
              <a:t>is incorporated in grading through in-class activities and quizzes.</a:t>
            </a:r>
            <a:r>
              <a:rPr lang="en-US" b="1" dirty="0"/>
              <a:t> </a:t>
            </a:r>
            <a:r>
              <a:rPr lang="en-US" dirty="0"/>
              <a:t>Be in class, on time every day. </a:t>
            </a:r>
          </a:p>
          <a:p>
            <a:pPr lvl="0"/>
            <a:r>
              <a:rPr lang="en-US" b="1" dirty="0"/>
              <a:t>Missing more than 10 non-consecutive days after allowable absences have been waived will result in the student receiving no credit for the class.</a:t>
            </a:r>
            <a:r>
              <a:rPr lang="en-US" dirty="0"/>
              <a:t> </a:t>
            </a:r>
          </a:p>
          <a:p>
            <a:pPr lvl="0"/>
            <a:r>
              <a:rPr lang="en-US" b="1" dirty="0"/>
              <a:t>Late or incomplete work: </a:t>
            </a:r>
            <a:r>
              <a:rPr lang="en-US" dirty="0"/>
              <a:t>SSC/teacher detentions will be assigned for work not turned in on time (according to school policy). </a:t>
            </a:r>
          </a:p>
        </p:txBody>
      </p:sp>
    </p:spTree>
    <p:extLst>
      <p:ext uri="{BB962C8B-B14F-4D97-AF65-F5344CB8AC3E}">
        <p14:creationId xmlns:p14="http://schemas.microsoft.com/office/powerpoint/2010/main" val="3684934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smtClean="0"/>
              <a:t>Make-Up: </a:t>
            </a:r>
            <a:r>
              <a:rPr lang="en-US" dirty="0" smtClean="0"/>
              <a:t/>
            </a:r>
            <a:br>
              <a:rPr lang="en-US" dirty="0" smtClean="0"/>
            </a:br>
            <a:r>
              <a:rPr lang="en-US" b="1" dirty="0" smtClean="0"/>
              <a:t>. </a:t>
            </a:r>
            <a:endParaRPr lang="en-US" dirty="0"/>
          </a:p>
        </p:txBody>
      </p:sp>
      <p:sp>
        <p:nvSpPr>
          <p:cNvPr id="3" name="Subtitle 2"/>
          <p:cNvSpPr>
            <a:spLocks noGrp="1"/>
          </p:cNvSpPr>
          <p:nvPr>
            <p:ph type="subTitle" idx="1"/>
          </p:nvPr>
        </p:nvSpPr>
        <p:spPr>
          <a:xfrm>
            <a:off x="1371600" y="3200400"/>
            <a:ext cx="6400800" cy="2438400"/>
          </a:xfrm>
        </p:spPr>
        <p:txBody>
          <a:bodyPr/>
          <a:lstStyle/>
          <a:p>
            <a:pPr>
              <a:lnSpc>
                <a:spcPct val="150000"/>
              </a:lnSpc>
            </a:pPr>
            <a:r>
              <a:rPr lang="en-US" b="1" dirty="0" smtClean="0"/>
              <a:t>It is the student’s responsibility to ask for makeup work upon return from an absence of any kind</a:t>
            </a:r>
            <a:endParaRPr lang="en-US" dirty="0"/>
          </a:p>
        </p:txBody>
      </p:sp>
    </p:spTree>
    <p:extLst>
      <p:ext uri="{BB962C8B-B14F-4D97-AF65-F5344CB8AC3E}">
        <p14:creationId xmlns:p14="http://schemas.microsoft.com/office/powerpoint/2010/main" val="40566773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t>Late Work Policy</a:t>
            </a:r>
            <a:endParaRPr lang="en-US" sz="2800" dirty="0"/>
          </a:p>
        </p:txBody>
      </p:sp>
      <p:sp>
        <p:nvSpPr>
          <p:cNvPr id="3" name="Content Placeholder 2"/>
          <p:cNvSpPr>
            <a:spLocks noGrp="1"/>
          </p:cNvSpPr>
          <p:nvPr>
            <p:ph idx="1"/>
          </p:nvPr>
        </p:nvSpPr>
        <p:spPr>
          <a:xfrm>
            <a:off x="457200" y="1600200"/>
            <a:ext cx="8229600" cy="5105400"/>
          </a:xfrm>
        </p:spPr>
        <p:txBody>
          <a:bodyPr>
            <a:normAutofit fontScale="62500" lnSpcReduction="20000"/>
          </a:bodyPr>
          <a:lstStyle/>
          <a:p>
            <a:pPr lvl="0">
              <a:lnSpc>
                <a:spcPct val="170000"/>
              </a:lnSpc>
            </a:pPr>
            <a:r>
              <a:rPr lang="en-US" dirty="0" smtClean="0"/>
              <a:t>If </a:t>
            </a:r>
            <a:r>
              <a:rPr lang="en-US" dirty="0"/>
              <a:t>you are in a class on the day that the assignment is given or the test is announced you are expected to hand in the assignment or take the test on the established due date even if you are absent between the announcement of the due date and the actual due date. If you are present the day of a test, you are required to take the test. If you had an excused a</a:t>
            </a:r>
            <a:r>
              <a:rPr lang="en-US" b="1" dirty="0"/>
              <a:t>bsence, you may retake it within the following week. The higher of the two grades will count.</a:t>
            </a:r>
            <a:r>
              <a:rPr lang="en-US" dirty="0"/>
              <a:t> </a:t>
            </a:r>
          </a:p>
          <a:p>
            <a:pPr lvl="0">
              <a:lnSpc>
                <a:spcPct val="170000"/>
              </a:lnSpc>
            </a:pPr>
            <a:r>
              <a:rPr lang="en-US" dirty="0"/>
              <a:t>Tests may be made up at lunch by appointment. </a:t>
            </a:r>
          </a:p>
          <a:p>
            <a:pPr lvl="0">
              <a:lnSpc>
                <a:spcPct val="170000"/>
              </a:lnSpc>
            </a:pPr>
            <a:r>
              <a:rPr lang="en-US" dirty="0"/>
              <a:t>Progress reports will indicate missing work that must be turned in for credit. </a:t>
            </a:r>
          </a:p>
        </p:txBody>
      </p:sp>
    </p:spTree>
    <p:extLst>
      <p:ext uri="{BB962C8B-B14F-4D97-AF65-F5344CB8AC3E}">
        <p14:creationId xmlns:p14="http://schemas.microsoft.com/office/powerpoint/2010/main" val="36849340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Plagiarizing/academic dishonesty: </a:t>
            </a:r>
            <a:endParaRPr lang="en-US" dirty="0"/>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pPr lvl="0">
              <a:lnSpc>
                <a:spcPct val="170000"/>
              </a:lnSpc>
            </a:pPr>
            <a:r>
              <a:rPr lang="en-US" dirty="0" smtClean="0"/>
              <a:t>Acts </a:t>
            </a:r>
            <a:r>
              <a:rPr lang="en-US" dirty="0"/>
              <a:t>of scholastic dishonesty, including but not limited to cheating on an exam or quiz, and plagiarism will result in receiving a score of zero for the assignment</a:t>
            </a:r>
            <a:r>
              <a:rPr lang="en-US" b="1" dirty="0"/>
              <a:t> </a:t>
            </a:r>
            <a:endParaRPr lang="en-US" dirty="0"/>
          </a:p>
          <a:p>
            <a:pPr lvl="0">
              <a:lnSpc>
                <a:spcPct val="170000"/>
              </a:lnSpc>
            </a:pPr>
            <a:r>
              <a:rPr lang="en-US" b="1" dirty="0"/>
              <a:t>RHS </a:t>
            </a:r>
            <a:r>
              <a:rPr lang="en-US" dirty="0"/>
              <a:t>Procedures requires the instructor of a student engaged in academic dishonesty and or misconduct to complete the Academic Dishonesty/Misconduct Notification form and submit a copy to the student, the parent and the principal. The instructor and administration will impose the consequences within the scope of the academic activity which includes </a:t>
            </a:r>
            <a:r>
              <a:rPr lang="en-US" b="1" u="sng" dirty="0"/>
              <a:t>but is not limited to a zero</a:t>
            </a:r>
            <a:r>
              <a:rPr lang="en-US" dirty="0"/>
              <a:t> on the particular assignment or in the class </a:t>
            </a:r>
          </a:p>
        </p:txBody>
      </p:sp>
    </p:spTree>
    <p:extLst>
      <p:ext uri="{BB962C8B-B14F-4D97-AF65-F5344CB8AC3E}">
        <p14:creationId xmlns:p14="http://schemas.microsoft.com/office/powerpoint/2010/main" val="36849340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b="1" dirty="0" smtClean="0"/>
              <a:t>Other: </a:t>
            </a:r>
            <a:endParaRPr lang="en-US" dirty="0"/>
          </a:p>
        </p:txBody>
      </p:sp>
      <p:sp>
        <p:nvSpPr>
          <p:cNvPr id="3" name="Content Placeholder 2"/>
          <p:cNvSpPr>
            <a:spLocks noGrp="1"/>
          </p:cNvSpPr>
          <p:nvPr>
            <p:ph idx="1"/>
          </p:nvPr>
        </p:nvSpPr>
        <p:spPr>
          <a:xfrm>
            <a:off x="457200" y="990600"/>
            <a:ext cx="8229600" cy="5867400"/>
          </a:xfrm>
        </p:spPr>
        <p:txBody>
          <a:bodyPr>
            <a:normAutofit fontScale="70000" lnSpcReduction="20000"/>
          </a:bodyPr>
          <a:lstStyle/>
          <a:p>
            <a:pPr lvl="0">
              <a:lnSpc>
                <a:spcPct val="170000"/>
              </a:lnSpc>
            </a:pPr>
            <a:r>
              <a:rPr lang="en-US" dirty="0" smtClean="0"/>
              <a:t>Tests </a:t>
            </a:r>
            <a:r>
              <a:rPr lang="en-US" dirty="0"/>
              <a:t>are scheduled depending on student comprehension. Due to this fact, it is not possible to set up a reliable date/test schedule at the beginning of the year. However, updates will be available online at </a:t>
            </a:r>
            <a:r>
              <a:rPr lang="en-US" u="sng" dirty="0">
                <a:hlinkClick r:id="rId2"/>
              </a:rPr>
              <a:t>http://vmhassell.wikispaces.com/</a:t>
            </a:r>
            <a:r>
              <a:rPr lang="en-US" dirty="0"/>
              <a:t>. </a:t>
            </a:r>
          </a:p>
          <a:p>
            <a:pPr lvl="0">
              <a:lnSpc>
                <a:spcPct val="170000"/>
              </a:lnSpc>
            </a:pPr>
            <a:r>
              <a:rPr lang="en-US" b="1" dirty="0"/>
              <a:t>Request for Accommodations: </a:t>
            </a:r>
            <a:r>
              <a:rPr lang="en-US" dirty="0" err="1"/>
              <a:t>CWC</a:t>
            </a:r>
            <a:r>
              <a:rPr lang="en-US" dirty="0"/>
              <a:t> will provide reasonable accommodations for students with documented disabilities. Students requiring reasonable accommodation for a disability must complete a “Request for Accommodations” form and submit it to Disability Resources, Student Success Center, </a:t>
            </a:r>
            <a:r>
              <a:rPr lang="en-US" dirty="0" err="1"/>
              <a:t>MH123C</a:t>
            </a:r>
            <a:r>
              <a:rPr lang="en-US" dirty="0"/>
              <a:t>. </a:t>
            </a:r>
          </a:p>
        </p:txBody>
      </p:sp>
    </p:spTree>
    <p:extLst>
      <p:ext uri="{BB962C8B-B14F-4D97-AF65-F5344CB8AC3E}">
        <p14:creationId xmlns:p14="http://schemas.microsoft.com/office/powerpoint/2010/main" val="14770347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Other items for consideration: </a:t>
            </a:r>
            <a:br>
              <a:rPr lang="en-US" b="1" dirty="0" smtClean="0"/>
            </a:br>
            <a:r>
              <a:rPr lang="en-US" dirty="0" smtClean="0"/>
              <a:t>(i.e. cell phones in class, etc.)</a:t>
            </a:r>
            <a:endParaRPr lang="en-US" dirty="0"/>
          </a:p>
        </p:txBody>
      </p:sp>
      <p:sp>
        <p:nvSpPr>
          <p:cNvPr id="3" name="Content Placeholder 2"/>
          <p:cNvSpPr>
            <a:spLocks noGrp="1"/>
          </p:cNvSpPr>
          <p:nvPr>
            <p:ph idx="1"/>
          </p:nvPr>
        </p:nvSpPr>
        <p:spPr/>
        <p:txBody>
          <a:bodyPr>
            <a:normAutofit fontScale="92500" lnSpcReduction="20000"/>
          </a:bodyPr>
          <a:lstStyle/>
          <a:p>
            <a:pPr lvl="0">
              <a:lnSpc>
                <a:spcPct val="150000"/>
              </a:lnSpc>
            </a:pPr>
            <a:r>
              <a:rPr lang="en-US" dirty="0" smtClean="0"/>
              <a:t>Internet </a:t>
            </a:r>
            <a:r>
              <a:rPr lang="en-US" dirty="0"/>
              <a:t>access outside of class is recommended to allow students to connect to the class website </a:t>
            </a:r>
            <a:r>
              <a:rPr lang="en-US" u="sng" dirty="0">
                <a:hlinkClick r:id="rId2"/>
              </a:rPr>
              <a:t>http://vmhassell.wikispaces.com/</a:t>
            </a:r>
            <a:r>
              <a:rPr lang="en-US" dirty="0"/>
              <a:t> for updates, videos, and virtual labs. </a:t>
            </a:r>
          </a:p>
          <a:p>
            <a:pPr lvl="0">
              <a:lnSpc>
                <a:spcPct val="150000"/>
              </a:lnSpc>
            </a:pPr>
            <a:r>
              <a:rPr lang="en-US" dirty="0"/>
              <a:t>Cell/Smart phones may be used in class to answer survey or other questions, providing immediate feedback.</a:t>
            </a:r>
          </a:p>
        </p:txBody>
      </p:sp>
    </p:spTree>
    <p:extLst>
      <p:ext uri="{BB962C8B-B14F-4D97-AF65-F5344CB8AC3E}">
        <p14:creationId xmlns:p14="http://schemas.microsoft.com/office/powerpoint/2010/main" val="1477034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en-US"/>
          </a:p>
        </p:txBody>
      </p:sp>
      <p:sp>
        <p:nvSpPr>
          <p:cNvPr id="3" name="Content Placeholder 2"/>
          <p:cNvSpPr>
            <a:spLocks noGrp="1"/>
          </p:cNvSpPr>
          <p:nvPr>
            <p:ph type="subTitle" idx="1"/>
          </p:nvPr>
        </p:nvSpPr>
        <p:spPr/>
        <p:txBody>
          <a:bodyPr/>
          <a:lstStyle/>
          <a:p>
            <a:r>
              <a:rPr lang="en-US" dirty="0" smtClean="0"/>
              <a:t>DO NOT USE CELL PHONES FOR TEXTING OR COMMUNICATING EXCEPT FOR CLASS </a:t>
            </a:r>
            <a:r>
              <a:rPr lang="en-US" smtClean="0"/>
              <a:t>APPROVED WORK</a:t>
            </a:r>
            <a:endParaRPr lang="en-US" dirty="0"/>
          </a:p>
        </p:txBody>
      </p:sp>
    </p:spTree>
    <p:extLst>
      <p:ext uri="{BB962C8B-B14F-4D97-AF65-F5344CB8AC3E}">
        <p14:creationId xmlns:p14="http://schemas.microsoft.com/office/powerpoint/2010/main" val="1477034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Course Title: </a:t>
            </a:r>
            <a:r>
              <a:rPr lang="en-US" u="sng" dirty="0" smtClean="0">
                <a:hlinkClick r:id="rId2" tooltip="Powered by Text-Enhance"/>
              </a:rPr>
              <a:t>Survey</a:t>
            </a:r>
            <a:r>
              <a:rPr lang="en-US" dirty="0" smtClean="0"/>
              <a:t> of Physics</a:t>
            </a:r>
            <a:r>
              <a:rPr lang="en-US" b="1" dirty="0" smtClean="0"/>
              <a:t> </a:t>
            </a:r>
            <a:endParaRPr lang="en-US" dirty="0"/>
          </a:p>
        </p:txBody>
      </p:sp>
      <p:sp>
        <p:nvSpPr>
          <p:cNvPr id="3" name="Content Placeholder 2"/>
          <p:cNvSpPr>
            <a:spLocks noGrp="1"/>
          </p:cNvSpPr>
          <p:nvPr>
            <p:ph idx="1"/>
          </p:nvPr>
        </p:nvSpPr>
        <p:spPr>
          <a:xfrm>
            <a:off x="457200" y="1600200"/>
            <a:ext cx="8229600" cy="4953000"/>
          </a:xfrm>
        </p:spPr>
        <p:txBody>
          <a:bodyPr>
            <a:normAutofit lnSpcReduction="10000"/>
          </a:bodyPr>
          <a:lstStyle/>
          <a:p>
            <a:pPr lvl="0"/>
            <a:r>
              <a:rPr lang="en-US" b="1" dirty="0" smtClean="0"/>
              <a:t>Division</a:t>
            </a:r>
            <a:r>
              <a:rPr lang="en-US" b="1" dirty="0"/>
              <a:t>: Department: </a:t>
            </a:r>
            <a:r>
              <a:rPr lang="en-US" dirty="0"/>
              <a:t>Science </a:t>
            </a:r>
          </a:p>
          <a:p>
            <a:pPr lvl="0"/>
            <a:r>
              <a:rPr lang="en-US" b="1" dirty="0"/>
              <a:t>Course Prefix, Number &amp; Section: </a:t>
            </a:r>
            <a:r>
              <a:rPr lang="en-US" dirty="0" err="1"/>
              <a:t>PHYS</a:t>
            </a:r>
            <a:r>
              <a:rPr lang="en-US" dirty="0"/>
              <a:t> 1050 	</a:t>
            </a:r>
            <a:r>
              <a:rPr lang="en-US" b="1" dirty="0"/>
              <a:t>Credits: </a:t>
            </a:r>
            <a:r>
              <a:rPr lang="en-US" dirty="0"/>
              <a:t>3 </a:t>
            </a:r>
            <a:r>
              <a:rPr lang="en-US" b="1" dirty="0"/>
              <a:t>Semester/Year: </a:t>
            </a:r>
            <a:r>
              <a:rPr lang="en-US" dirty="0"/>
              <a:t>2012-1013 </a:t>
            </a:r>
          </a:p>
          <a:p>
            <a:pPr lvl="0"/>
            <a:r>
              <a:rPr lang="en-US" b="1" dirty="0"/>
              <a:t>Instructor’s Name: </a:t>
            </a:r>
            <a:r>
              <a:rPr lang="en-US" dirty="0"/>
              <a:t>Vicki Hassell 	</a:t>
            </a:r>
            <a:endParaRPr lang="en-US" dirty="0" smtClean="0"/>
          </a:p>
          <a:p>
            <a:pPr lvl="0"/>
            <a:r>
              <a:rPr lang="en-US" b="1" dirty="0" smtClean="0"/>
              <a:t>Office </a:t>
            </a:r>
            <a:r>
              <a:rPr lang="en-US" b="1" dirty="0"/>
              <a:t>Location: </a:t>
            </a:r>
            <a:r>
              <a:rPr lang="en-US" dirty="0"/>
              <a:t>Riverton High School Room </a:t>
            </a:r>
          </a:p>
          <a:p>
            <a:pPr lvl="0"/>
            <a:r>
              <a:rPr lang="en-US" b="1" dirty="0"/>
              <a:t>Office Telephone: </a:t>
            </a:r>
            <a:r>
              <a:rPr lang="en-US" dirty="0"/>
              <a:t>(307) 856-9491 			</a:t>
            </a:r>
            <a:r>
              <a:rPr lang="en-US" b="1" dirty="0"/>
              <a:t>Fax Number: </a:t>
            </a:r>
            <a:r>
              <a:rPr lang="en-US" dirty="0"/>
              <a:t>(307)856-2333</a:t>
            </a:r>
          </a:p>
          <a:p>
            <a:pPr lvl="0"/>
            <a:r>
              <a:rPr lang="en-US" b="1" dirty="0"/>
              <a:t>Email address: </a:t>
            </a:r>
            <a:r>
              <a:rPr lang="en-US" u="sng" dirty="0">
                <a:hlinkClick r:id="rId3"/>
              </a:rPr>
              <a:t>vhassell@fremont25.k12.wy.us</a:t>
            </a:r>
            <a:r>
              <a:rPr lang="en-US" dirty="0"/>
              <a:t> 		</a:t>
            </a:r>
          </a:p>
          <a:p>
            <a:endParaRPr lang="en-US" dirty="0"/>
          </a:p>
        </p:txBody>
      </p:sp>
    </p:spTree>
    <p:extLst>
      <p:ext uri="{BB962C8B-B14F-4D97-AF65-F5344CB8AC3E}">
        <p14:creationId xmlns:p14="http://schemas.microsoft.com/office/powerpoint/2010/main" val="1249983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2800" b="1" dirty="0"/>
              <a:t>Major Topics: </a:t>
            </a:r>
            <a:r>
              <a:rPr lang="en-US" sz="2800" dirty="0"/>
              <a:t>Mechanics, energy, sound, light, magnetism, electricity, astronomy, and radioactivity </a:t>
            </a:r>
          </a:p>
        </p:txBody>
      </p:sp>
      <p:sp>
        <p:nvSpPr>
          <p:cNvPr id="7" name="Text Placeholder 6"/>
          <p:cNvSpPr>
            <a:spLocks noGrp="1"/>
          </p:cNvSpPr>
          <p:nvPr>
            <p:ph type="body" idx="1"/>
          </p:nvPr>
        </p:nvSpPr>
        <p:spPr/>
        <p:txBody>
          <a:bodyPr>
            <a:normAutofit fontScale="92500" lnSpcReduction="20000"/>
          </a:bodyPr>
          <a:lstStyle/>
          <a:p>
            <a:r>
              <a:rPr lang="en-US" dirty="0"/>
              <a:t>Time and location of the class; start and end dates</a:t>
            </a:r>
          </a:p>
        </p:txBody>
      </p:sp>
      <p:sp>
        <p:nvSpPr>
          <p:cNvPr id="3" name="Content Placeholder 2"/>
          <p:cNvSpPr>
            <a:spLocks noGrp="1"/>
          </p:cNvSpPr>
          <p:nvPr>
            <p:ph sz="half" idx="2"/>
          </p:nvPr>
        </p:nvSpPr>
        <p:spPr/>
        <p:txBody>
          <a:bodyPr>
            <a:normAutofit/>
          </a:bodyPr>
          <a:lstStyle/>
          <a:p>
            <a:pPr lvl="0"/>
            <a:r>
              <a:rPr lang="en-US" b="1" dirty="0" smtClean="0"/>
              <a:t>: </a:t>
            </a:r>
            <a:r>
              <a:rPr lang="en-US" dirty="0"/>
              <a:t>This is a yearlong class, beginning in August 2012 and ending in May 2013. It will meet in room ______at RHS, with the time dependent on the period the class is taken. </a:t>
            </a:r>
          </a:p>
        </p:txBody>
      </p:sp>
      <p:sp>
        <p:nvSpPr>
          <p:cNvPr id="8" name="Text Placeholder 7"/>
          <p:cNvSpPr>
            <a:spLocks noGrp="1"/>
          </p:cNvSpPr>
          <p:nvPr>
            <p:ph type="body" sz="quarter" idx="3"/>
          </p:nvPr>
        </p:nvSpPr>
        <p:spPr/>
        <p:txBody>
          <a:bodyPr/>
          <a:lstStyle/>
          <a:p>
            <a:r>
              <a:rPr lang="en-US" dirty="0"/>
              <a:t>Office Days &amp; Hours: </a:t>
            </a:r>
          </a:p>
        </p:txBody>
      </p:sp>
      <p:sp>
        <p:nvSpPr>
          <p:cNvPr id="5" name="Content Placeholder 4"/>
          <p:cNvSpPr>
            <a:spLocks noGrp="1"/>
          </p:cNvSpPr>
          <p:nvPr>
            <p:ph sz="quarter" idx="4"/>
          </p:nvPr>
        </p:nvSpPr>
        <p:spPr/>
        <p:txBody>
          <a:bodyPr>
            <a:normAutofit/>
          </a:bodyPr>
          <a:lstStyle/>
          <a:p>
            <a:pPr lvl="0"/>
            <a:r>
              <a:rPr lang="en-US" dirty="0" smtClean="0"/>
              <a:t>Tuesday lunch, and from 3:35-4:00 or by appointment </a:t>
            </a:r>
          </a:p>
          <a:p>
            <a:pPr lvl="0"/>
            <a:r>
              <a:rPr lang="en-US" dirty="0" smtClean="0"/>
              <a:t>(check with me for before/after school or lunch times). </a:t>
            </a:r>
          </a:p>
          <a:p>
            <a:endParaRPr lang="en-US" dirty="0"/>
          </a:p>
        </p:txBody>
      </p:sp>
    </p:spTree>
    <p:extLst>
      <p:ext uri="{BB962C8B-B14F-4D97-AF65-F5344CB8AC3E}">
        <p14:creationId xmlns:p14="http://schemas.microsoft.com/office/powerpoint/2010/main" val="3684934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t>Instructional Materials: </a:t>
            </a:r>
            <a:r>
              <a:rPr lang="en-US" dirty="0" smtClean="0"/>
              <a:t/>
            </a:r>
            <a:br>
              <a:rPr lang="en-US" dirty="0" smtClean="0"/>
            </a:br>
            <a:endParaRPr lang="en-US" dirty="0"/>
          </a:p>
        </p:txBody>
      </p:sp>
      <p:sp>
        <p:nvSpPr>
          <p:cNvPr id="3" name="Content Placeholder 2"/>
          <p:cNvSpPr>
            <a:spLocks noGrp="1"/>
          </p:cNvSpPr>
          <p:nvPr>
            <p:ph idx="1"/>
          </p:nvPr>
        </p:nvSpPr>
        <p:spPr>
          <a:xfrm>
            <a:off x="457200" y="762000"/>
            <a:ext cx="8229600" cy="5364163"/>
          </a:xfrm>
        </p:spPr>
        <p:txBody>
          <a:bodyPr>
            <a:normAutofit fontScale="70000" lnSpcReduction="20000"/>
          </a:bodyPr>
          <a:lstStyle/>
          <a:p>
            <a:pPr lvl="0">
              <a:lnSpc>
                <a:spcPct val="160000"/>
              </a:lnSpc>
            </a:pPr>
            <a:r>
              <a:rPr lang="en-US" b="1" dirty="0" smtClean="0"/>
              <a:t>Book</a:t>
            </a:r>
            <a:r>
              <a:rPr lang="en-US" b="1" dirty="0"/>
              <a:t>: Conceptual Physics author </a:t>
            </a:r>
            <a:r>
              <a:rPr lang="en-US" dirty="0"/>
              <a:t>Paul Hewitt; ISBN-13:</a:t>
            </a:r>
            <a:r>
              <a:rPr lang="en-US" b="1" dirty="0"/>
              <a:t>9780805391909 </a:t>
            </a:r>
            <a:r>
              <a:rPr lang="en-US" dirty="0" err="1"/>
              <a:t>ISBN:</a:t>
            </a:r>
            <a:r>
              <a:rPr lang="en-US" b="1" dirty="0" err="1"/>
              <a:t>0805391908</a:t>
            </a:r>
            <a:r>
              <a:rPr lang="en-US" b="1" dirty="0"/>
              <a:t>; </a:t>
            </a:r>
            <a:r>
              <a:rPr lang="en-US" dirty="0"/>
              <a:t>Edition: </a:t>
            </a:r>
            <a:r>
              <a:rPr lang="en-US" dirty="0" err="1"/>
              <a:t>10thPub</a:t>
            </a:r>
            <a:r>
              <a:rPr lang="en-US" dirty="0"/>
              <a:t> Date: 2005 Publisher: Addison-Wesley </a:t>
            </a:r>
          </a:p>
          <a:p>
            <a:pPr lvl="0">
              <a:lnSpc>
                <a:spcPct val="160000"/>
              </a:lnSpc>
            </a:pPr>
            <a:r>
              <a:rPr lang="en-US" dirty="0"/>
              <a:t>Online website: </a:t>
            </a:r>
            <a:r>
              <a:rPr lang="en-US" u="sng" dirty="0">
                <a:hlinkClick r:id="rId2"/>
              </a:rPr>
              <a:t>http://vmhassell.wikispaces.com/</a:t>
            </a:r>
            <a:r>
              <a:rPr lang="en-US" dirty="0"/>
              <a:t> will provide links to required readings, virtual simulations, videos, </a:t>
            </a:r>
            <a:r>
              <a:rPr lang="en-US" dirty="0" err="1"/>
              <a:t>PPT’s</a:t>
            </a:r>
            <a:r>
              <a:rPr lang="en-US" dirty="0"/>
              <a:t>, </a:t>
            </a:r>
            <a:r>
              <a:rPr lang="en-US" u="sng" dirty="0">
                <a:hlinkClick r:id="rId3" tooltip="Powered by Text-Enhance"/>
              </a:rPr>
              <a:t>surveys</a:t>
            </a:r>
            <a:r>
              <a:rPr lang="en-US" dirty="0"/>
              <a:t>, class schedules, etc… </a:t>
            </a:r>
          </a:p>
          <a:p>
            <a:pPr lvl="0">
              <a:lnSpc>
                <a:spcPct val="160000"/>
              </a:lnSpc>
            </a:pPr>
            <a:r>
              <a:rPr lang="en-US" dirty="0"/>
              <a:t>Lab materials: Experiments will be both hands-on and virtual </a:t>
            </a:r>
          </a:p>
          <a:p>
            <a:pPr lvl="0">
              <a:lnSpc>
                <a:spcPct val="160000"/>
              </a:lnSpc>
            </a:pPr>
            <a:r>
              <a:rPr lang="en-US" dirty="0"/>
              <a:t>Students will send formal lab reports and research papers to the teacher via e-mail. </a:t>
            </a:r>
          </a:p>
          <a:p>
            <a:pPr>
              <a:lnSpc>
                <a:spcPct val="160000"/>
              </a:lnSpc>
            </a:pPr>
            <a:endParaRPr lang="en-US" dirty="0"/>
          </a:p>
        </p:txBody>
      </p:sp>
    </p:spTree>
    <p:extLst>
      <p:ext uri="{BB962C8B-B14F-4D97-AF65-F5344CB8AC3E}">
        <p14:creationId xmlns:p14="http://schemas.microsoft.com/office/powerpoint/2010/main" val="3684934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t>Instructional Methodology: </a:t>
            </a:r>
            <a:endParaRPr lang="en-US" dirty="0"/>
          </a:p>
        </p:txBody>
      </p:sp>
      <p:sp>
        <p:nvSpPr>
          <p:cNvPr id="3" name="Content Placeholder 2"/>
          <p:cNvSpPr>
            <a:spLocks noGrp="1"/>
          </p:cNvSpPr>
          <p:nvPr>
            <p:ph idx="1"/>
          </p:nvPr>
        </p:nvSpPr>
        <p:spPr>
          <a:xfrm>
            <a:off x="457200" y="1219200"/>
            <a:ext cx="8229600" cy="4906963"/>
          </a:xfrm>
        </p:spPr>
        <p:txBody>
          <a:bodyPr>
            <a:noAutofit/>
          </a:bodyPr>
          <a:lstStyle/>
          <a:p>
            <a:pPr>
              <a:lnSpc>
                <a:spcPct val="170000"/>
              </a:lnSpc>
            </a:pPr>
            <a:r>
              <a:rPr lang="en-US" sz="1800" b="1" dirty="0" smtClean="0"/>
              <a:t>Directed </a:t>
            </a:r>
            <a:r>
              <a:rPr lang="en-US" sz="1800" b="1" dirty="0"/>
              <a:t>Instruction, cooperative learning, multimedia (video, ppt…), discussion, case </a:t>
            </a:r>
            <a:r>
              <a:rPr lang="en-US" sz="1800" b="1" u="sng" dirty="0">
                <a:hlinkClick r:id="rId2" tooltip="Powered by Text-Enhance"/>
              </a:rPr>
              <a:t>studies</a:t>
            </a:r>
            <a:r>
              <a:rPr lang="en-US" sz="1800" b="1" dirty="0"/>
              <a:t>, worksheets, and computer simulations will be used in class. </a:t>
            </a:r>
          </a:p>
          <a:p>
            <a:pPr lvl="0">
              <a:lnSpc>
                <a:spcPct val="170000"/>
              </a:lnSpc>
            </a:pPr>
            <a:r>
              <a:rPr lang="en-US" sz="1800" b="1" dirty="0"/>
              <a:t>Online resources linked to the class website will be used to introduce or reinforce topics covered in class. Blogs or discussion forums will be used to check for understanding.</a:t>
            </a:r>
          </a:p>
          <a:p>
            <a:pPr lvl="0">
              <a:lnSpc>
                <a:spcPct val="170000"/>
              </a:lnSpc>
            </a:pPr>
            <a:r>
              <a:rPr lang="en-US" sz="1800" b="1" dirty="0"/>
              <a:t>Lecture and demonstrations will be used to introduce key ideas, methods, and concepts, while using guided discussions to work through problem solving strategies.</a:t>
            </a:r>
          </a:p>
          <a:p>
            <a:pPr lvl="0">
              <a:lnSpc>
                <a:spcPct val="170000"/>
              </a:lnSpc>
            </a:pPr>
            <a:r>
              <a:rPr lang="en-US" sz="1800" b="1" dirty="0"/>
              <a:t>Each student is responsible for participating fully in classroom and lab activities, treating each assignment as an opportunity to learn, while following up on confusing topics, etc.</a:t>
            </a:r>
          </a:p>
        </p:txBody>
      </p:sp>
    </p:spTree>
    <p:extLst>
      <p:ext uri="{BB962C8B-B14F-4D97-AF65-F5344CB8AC3E}">
        <p14:creationId xmlns:p14="http://schemas.microsoft.com/office/powerpoint/2010/main" val="3684934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t>Course Objectives: In order to successfully complete this course students will:</a:t>
            </a:r>
            <a:r>
              <a:rPr lang="en-US" sz="3200" dirty="0" smtClean="0"/>
              <a:t/>
            </a:r>
            <a:br>
              <a:rPr lang="en-US" sz="3200" dirty="0" smtClean="0"/>
            </a:br>
            <a:endParaRPr lang="en-US" sz="3200" dirty="0"/>
          </a:p>
        </p:txBody>
      </p:sp>
      <p:sp>
        <p:nvSpPr>
          <p:cNvPr id="3" name="Content Placeholder 2"/>
          <p:cNvSpPr>
            <a:spLocks noGrp="1"/>
          </p:cNvSpPr>
          <p:nvPr>
            <p:ph idx="1"/>
          </p:nvPr>
        </p:nvSpPr>
        <p:spPr>
          <a:xfrm>
            <a:off x="457200" y="1600200"/>
            <a:ext cx="8229600" cy="5029200"/>
          </a:xfrm>
        </p:spPr>
        <p:txBody>
          <a:bodyPr>
            <a:normAutofit fontScale="55000" lnSpcReduction="20000"/>
          </a:bodyPr>
          <a:lstStyle/>
          <a:p>
            <a:pPr lvl="0">
              <a:lnSpc>
                <a:spcPct val="170000"/>
              </a:lnSpc>
            </a:pPr>
            <a:r>
              <a:rPr lang="en-US" b="1" dirty="0" smtClean="0"/>
              <a:t>Demonstrate </a:t>
            </a:r>
            <a:r>
              <a:rPr lang="en-US" b="1" dirty="0"/>
              <a:t>a knowledge of the concepts and language of physics, and critical thinking skills relating the concepts to everyday life and experience on quizzes, and exams. </a:t>
            </a:r>
          </a:p>
          <a:p>
            <a:pPr lvl="0">
              <a:lnSpc>
                <a:spcPct val="170000"/>
              </a:lnSpc>
            </a:pPr>
            <a:r>
              <a:rPr lang="en-US" b="1" u="sng" dirty="0">
                <a:hlinkClick r:id="rId2" tooltip="Powered by Text-Enhance"/>
              </a:rPr>
              <a:t>Participate</a:t>
            </a:r>
            <a:r>
              <a:rPr lang="en-US" b="1" dirty="0"/>
              <a:t> individually and in collaborative groups to perform experiments, gather data, reach valid conclusions and produce formal lab reports with their findings. </a:t>
            </a:r>
          </a:p>
          <a:p>
            <a:pPr lvl="0">
              <a:lnSpc>
                <a:spcPct val="170000"/>
              </a:lnSpc>
            </a:pPr>
            <a:r>
              <a:rPr lang="en-US" b="1" dirty="0"/>
              <a:t>Actively participate in all online activities, homework and problem solving discussion sessions </a:t>
            </a:r>
          </a:p>
          <a:p>
            <a:pPr>
              <a:lnSpc>
                <a:spcPct val="170000"/>
              </a:lnSpc>
            </a:pPr>
            <a:r>
              <a:rPr lang="en-US" b="1" dirty="0"/>
              <a:t>Demonstrate an understanding of the Scientific Method and how it promotes critical thinking in science by developing and conducting inquiry-based experiments, presenting their findings to the class. </a:t>
            </a:r>
          </a:p>
        </p:txBody>
      </p:sp>
    </p:spTree>
    <p:extLst>
      <p:ext uri="{BB962C8B-B14F-4D97-AF65-F5344CB8AC3E}">
        <p14:creationId xmlns:p14="http://schemas.microsoft.com/office/powerpoint/2010/main" val="3684934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Requirements Overview/Types of Assignments: </a:t>
            </a:r>
            <a:r>
              <a:rPr lang="en-US" dirty="0" smtClean="0"/>
              <a:t/>
            </a:r>
            <a:br>
              <a:rPr lang="en-US" dirty="0" smtClean="0"/>
            </a:br>
            <a:endParaRPr lang="en-US" dirty="0"/>
          </a:p>
        </p:txBody>
      </p:sp>
      <p:sp>
        <p:nvSpPr>
          <p:cNvPr id="3" name="Content Placeholder 2"/>
          <p:cNvSpPr>
            <a:spLocks noGrp="1"/>
          </p:cNvSpPr>
          <p:nvPr>
            <p:ph idx="1"/>
          </p:nvPr>
        </p:nvSpPr>
        <p:spPr>
          <a:xfrm>
            <a:off x="457200" y="1295400"/>
            <a:ext cx="8229600" cy="5257800"/>
          </a:xfrm>
        </p:spPr>
        <p:txBody>
          <a:bodyPr>
            <a:normAutofit fontScale="85000" lnSpcReduction="10000"/>
          </a:bodyPr>
          <a:lstStyle/>
          <a:p>
            <a:pPr lvl="0"/>
            <a:r>
              <a:rPr lang="en-US" u="sng" dirty="0" smtClean="0"/>
              <a:t>Online </a:t>
            </a:r>
            <a:r>
              <a:rPr lang="en-US" u="sng" dirty="0"/>
              <a:t>resources </a:t>
            </a:r>
            <a:r>
              <a:rPr lang="en-US" dirty="0"/>
              <a:t>from the website involving videos, </a:t>
            </a:r>
            <a:r>
              <a:rPr lang="en-US" dirty="0" err="1"/>
              <a:t>PPT’s</a:t>
            </a:r>
            <a:r>
              <a:rPr lang="en-US" dirty="0"/>
              <a:t>, simulations and virtual labs will be assigned with quizzes given the next class period based on the concepts presented. </a:t>
            </a:r>
          </a:p>
          <a:p>
            <a:pPr lvl="0"/>
            <a:r>
              <a:rPr lang="en-US" u="sng" dirty="0"/>
              <a:t>Homework problems </a:t>
            </a:r>
            <a:r>
              <a:rPr lang="en-US" dirty="0"/>
              <a:t>will be assigned from each chapter and are due at the beginning of class on the due-date. Homework is graded on completeness and quality. Restate the question in full in one font and follow with the answer in another font.</a:t>
            </a:r>
          </a:p>
          <a:p>
            <a:pPr lvl="0"/>
            <a:r>
              <a:rPr lang="en-US" u="sng" dirty="0"/>
              <a:t>Inquiry-based labs </a:t>
            </a:r>
            <a:r>
              <a:rPr lang="en-US" dirty="0"/>
              <a:t>are long-term assignments that are required and will be due on the assigned date (if more time is needed that provided in class, it is homework). </a:t>
            </a:r>
          </a:p>
        </p:txBody>
      </p:sp>
    </p:spTree>
    <p:extLst>
      <p:ext uri="{BB962C8B-B14F-4D97-AF65-F5344CB8AC3E}">
        <p14:creationId xmlns:p14="http://schemas.microsoft.com/office/powerpoint/2010/main" val="3684934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Grading: </a:t>
            </a:r>
            <a:endParaRPr lang="en-US" dirty="0"/>
          </a:p>
        </p:txBody>
      </p:sp>
      <p:sp>
        <p:nvSpPr>
          <p:cNvPr id="3" name="Content Placeholder 2"/>
          <p:cNvSpPr>
            <a:spLocks noGrp="1"/>
          </p:cNvSpPr>
          <p:nvPr>
            <p:ph idx="1"/>
          </p:nvPr>
        </p:nvSpPr>
        <p:spPr/>
        <p:txBody>
          <a:bodyPr/>
          <a:lstStyle/>
          <a:p>
            <a:r>
              <a:rPr lang="en-US" b="1" dirty="0" smtClean="0"/>
              <a:t>Grading Scale: 100-90= A, 89-80 = B, 79-70 = C, 69-60 = D, 59 BELOW =F</a:t>
            </a:r>
            <a:endParaRPr lang="en-US" dirty="0" smtClean="0"/>
          </a:p>
          <a:p>
            <a:pPr lvl="0"/>
            <a:r>
              <a:rPr lang="en-US" dirty="0" smtClean="0"/>
              <a:t>Grades </a:t>
            </a:r>
            <a:r>
              <a:rPr lang="en-US" dirty="0"/>
              <a:t>are weighted with test counting 65 %; Labs 25%; Class/Homework 10 % before semester exams.</a:t>
            </a:r>
          </a:p>
          <a:p>
            <a:pPr lvl="0"/>
            <a:r>
              <a:rPr lang="en-US" dirty="0"/>
              <a:t>Quizzes: Pop quizzes are open notes, yours not someone else’s or the book! </a:t>
            </a:r>
          </a:p>
          <a:p>
            <a:endParaRPr lang="en-US" dirty="0"/>
          </a:p>
        </p:txBody>
      </p:sp>
    </p:spTree>
    <p:extLst>
      <p:ext uri="{BB962C8B-B14F-4D97-AF65-F5344CB8AC3E}">
        <p14:creationId xmlns:p14="http://schemas.microsoft.com/office/powerpoint/2010/main" val="3684934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Policies:</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62184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1102</Words>
  <Application>Microsoft Office PowerPoint</Application>
  <PresentationFormat>On-screen Show (4:3)</PresentationFormat>
  <Paragraphs>61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Central Wyoming College  Riverton High </vt:lpstr>
      <vt:lpstr>Course Title: Survey of Physics </vt:lpstr>
      <vt:lpstr>Major Topics: Mechanics, energy, sound, light, magnetism, electricity, astronomy, and radioactivity </vt:lpstr>
      <vt:lpstr>Instructional Materials:  </vt:lpstr>
      <vt:lpstr>Instructional Methodology: </vt:lpstr>
      <vt:lpstr>Course Objectives: In order to successfully complete this course students will: </vt:lpstr>
      <vt:lpstr>Requirements Overview/Types of Assignments:  </vt:lpstr>
      <vt:lpstr>Grading: </vt:lpstr>
      <vt:lpstr>Policies: </vt:lpstr>
      <vt:lpstr>Attendance:</vt:lpstr>
      <vt:lpstr>Make-Up:  . </vt:lpstr>
      <vt:lpstr>Late Work Policy</vt:lpstr>
      <vt:lpstr>Plagiarizing/academic dishonesty: </vt:lpstr>
      <vt:lpstr>Other: </vt:lpstr>
      <vt:lpstr>Other items for consideration:  (i.e. cell phones in class, etc.)</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Central Wyoming College  Riverton High</dc:title>
  <dc:creator>Vicki-2010</dc:creator>
  <cp:lastModifiedBy>Vicki-2010</cp:lastModifiedBy>
  <cp:revision>2</cp:revision>
  <dcterms:created xsi:type="dcterms:W3CDTF">2012-08-21T00:54:03Z</dcterms:created>
  <dcterms:modified xsi:type="dcterms:W3CDTF">2012-08-21T01:08:53Z</dcterms:modified>
</cp:coreProperties>
</file>